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Body Grotesque" panose="020B0604020202020204" charset="0"/>
      <p:regular r:id="rId11"/>
    </p:embeddedFont>
    <p:embeddedFont>
      <p:font typeface="Body Grotesque Bol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38" y="8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ca Sanchez" userId="1bc64a654834f714" providerId="LiveId" clId="{121A7167-2BB7-4C6A-9B21-7F5F684CF4B4}"/>
    <pc:docChg chg="modSld">
      <pc:chgData name="Milca Sanchez" userId="1bc64a654834f714" providerId="LiveId" clId="{121A7167-2BB7-4C6A-9B21-7F5F684CF4B4}" dt="2025-07-06T03:50:28.394" v="4" actId="20577"/>
      <pc:docMkLst>
        <pc:docMk/>
      </pc:docMkLst>
      <pc:sldChg chg="modSp mod">
        <pc:chgData name="Milca Sanchez" userId="1bc64a654834f714" providerId="LiveId" clId="{121A7167-2BB7-4C6A-9B21-7F5F684CF4B4}" dt="2025-07-06T03:50:12.879" v="0" actId="1076"/>
        <pc:sldMkLst>
          <pc:docMk/>
          <pc:sldMk cId="0" sldId="261"/>
        </pc:sldMkLst>
        <pc:spChg chg="mod">
          <ac:chgData name="Milca Sanchez" userId="1bc64a654834f714" providerId="LiveId" clId="{121A7167-2BB7-4C6A-9B21-7F5F684CF4B4}" dt="2025-07-06T03:50:12.879" v="0" actId="1076"/>
          <ac:spMkLst>
            <pc:docMk/>
            <pc:sldMk cId="0" sldId="261"/>
            <ac:spMk id="6" creationId="{00000000-0000-0000-0000-000000000000}"/>
          </ac:spMkLst>
        </pc:spChg>
      </pc:sldChg>
      <pc:sldChg chg="modSp mod">
        <pc:chgData name="Milca Sanchez" userId="1bc64a654834f714" providerId="LiveId" clId="{121A7167-2BB7-4C6A-9B21-7F5F684CF4B4}" dt="2025-07-06T03:50:28.394" v="4" actId="20577"/>
        <pc:sldMkLst>
          <pc:docMk/>
          <pc:sldMk cId="0" sldId="264"/>
        </pc:sldMkLst>
        <pc:spChg chg="mod">
          <ac:chgData name="Milca Sanchez" userId="1bc64a654834f714" providerId="LiveId" clId="{121A7167-2BB7-4C6A-9B21-7F5F684CF4B4}" dt="2025-07-06T03:50:28.394" v="4" actId="20577"/>
          <ac:spMkLst>
            <pc:docMk/>
            <pc:sldMk cId="0" sldId="264"/>
            <ac:spMk id="6" creationId="{00000000-0000-0000-0000-000000000000}"/>
          </ac:spMkLst>
        </pc:spChg>
      </pc:sldChg>
    </pc:docChg>
  </pc:docChgLst>
</pc:chgInfo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2776554" y="4409933"/>
            <a:ext cx="12734892" cy="17052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761"/>
              </a:lnSpc>
            </a:pPr>
            <a:r>
              <a:rPr lang="en-US" sz="12761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Neumax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sp>
        <p:nvSpPr>
          <p:cNvPr id="3" name="TextBox 3"/>
          <p:cNvSpPr txBox="1"/>
          <p:nvPr/>
        </p:nvSpPr>
        <p:spPr>
          <a:xfrm>
            <a:off x="13806186" y="9069705"/>
            <a:ext cx="3167364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2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780890" y="2255931"/>
            <a:ext cx="16726220" cy="5010403"/>
            <a:chOff x="0" y="0"/>
            <a:chExt cx="4405260" cy="1319612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05260" cy="1319612"/>
            </a:xfrm>
            <a:custGeom>
              <a:avLst/>
              <a:gdLst/>
              <a:ahLst/>
              <a:cxnLst/>
              <a:rect l="l" t="t" r="r" b="b"/>
              <a:pathLst>
                <a:path w="4405260" h="1319612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1273326"/>
                  </a:lnTo>
                  <a:cubicBezTo>
                    <a:pt x="4405260" y="1298889"/>
                    <a:pt x="4384537" y="1319612"/>
                    <a:pt x="4358974" y="1319612"/>
                  </a:cubicBezTo>
                  <a:lnTo>
                    <a:pt x="46286" y="1319612"/>
                  </a:lnTo>
                  <a:cubicBezTo>
                    <a:pt x="20723" y="1319612"/>
                    <a:pt x="0" y="1298889"/>
                    <a:pt x="0" y="1273326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405260" cy="135771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515390" y="4374105"/>
            <a:ext cx="15257221" cy="36569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Sistema de Inventario para</a:t>
            </a:r>
          </a:p>
          <a:p>
            <a:pPr algn="ctr">
              <a:lnSpc>
                <a:spcPts val="7039"/>
              </a:lnSpc>
            </a:pPr>
            <a:r>
              <a:rPr lang="en-US" sz="87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Neumax</a:t>
            </a:r>
          </a:p>
          <a:p>
            <a:pPr algn="ctr">
              <a:lnSpc>
                <a:spcPts val="7039"/>
              </a:lnSpc>
            </a:pPr>
            <a:endParaRPr lang="en-US" sz="87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algn="ctr">
              <a:lnSpc>
                <a:spcPts val="7039"/>
              </a:lnSpc>
            </a:pPr>
            <a:endParaRPr lang="en-US" sz="87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2824589"/>
            <a:chOff x="0" y="0"/>
            <a:chExt cx="4405260" cy="7439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743925"/>
            </a:xfrm>
            <a:custGeom>
              <a:avLst/>
              <a:gdLst/>
              <a:ahLst/>
              <a:cxnLst/>
              <a:rect l="l" t="t" r="r" b="b"/>
              <a:pathLst>
                <a:path w="4405260" h="743925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697639"/>
                  </a:lnTo>
                  <a:cubicBezTo>
                    <a:pt x="4405260" y="723202"/>
                    <a:pt x="4384537" y="743925"/>
                    <a:pt x="4358974" y="743925"/>
                  </a:cubicBezTo>
                  <a:lnTo>
                    <a:pt x="46286" y="743925"/>
                  </a:lnTo>
                  <a:cubicBezTo>
                    <a:pt x="20723" y="743925"/>
                    <a:pt x="0" y="723202"/>
                    <a:pt x="0" y="697639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05260" cy="782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3806186" y="9069705"/>
            <a:ext cx="3167364" cy="396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3359"/>
              </a:lnSpc>
            </a:pPr>
            <a:r>
              <a:rPr lang="en-US" sz="2400">
                <a:solidFill>
                  <a:srgbClr val="4E94BA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3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87474" y="1857963"/>
            <a:ext cx="15571826" cy="6077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5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¿Por qué necesitas un sistema de inventario?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803706" y="4047318"/>
            <a:ext cx="12586162" cy="7880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39"/>
              </a:lnSpc>
            </a:pPr>
            <a:r>
              <a:rPr lang="en-US" sz="45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Problemas actuales en llantera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00962" y="5903297"/>
            <a:ext cx="15286076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Pérdida de tiempo en conteos manuales.</a:t>
            </a: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Stock desactualizado o faltante.</a:t>
            </a: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Dificultad para rastrear ventas y ganancias.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1965414"/>
            <a:chOff x="0" y="0"/>
            <a:chExt cx="4405260" cy="517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517640"/>
            </a:xfrm>
            <a:custGeom>
              <a:avLst/>
              <a:gdLst/>
              <a:ahLst/>
              <a:cxnLst/>
              <a:rect l="l" t="t" r="r" b="b"/>
              <a:pathLst>
                <a:path w="4405260" h="51764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4405260" cy="6224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260"/>
                </a:lnSpc>
              </a:pPr>
              <a:r>
                <a:rPr lang="en-US" sz="5900" b="1">
                  <a:solidFill>
                    <a:srgbClr val="FFFFFF"/>
                  </a:solidFill>
                  <a:latin typeface="Body Grotesque Bold"/>
                  <a:ea typeface="Body Grotesque Bold"/>
                  <a:cs typeface="Body Grotesque Bold"/>
                  <a:sym typeface="Body Grotesque Bold"/>
                </a:rPr>
                <a:t>Nuestro sistema automatiza y simplifica todo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028700" y="2867025"/>
            <a:ext cx="16230600" cy="6391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endParaRPr/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Registro inteligente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Llantas (marca, medida, precio, stock) </a:t>
            </a:r>
          </a:p>
          <a:p>
            <a:pPr algn="ctr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Refacciones (válvulas, parches, lubricantes).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Alertas automáticas: Stock bajo o caducado.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endParaRPr lang="en-US" sz="30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 Reportes: Ventas, ganancias y tendencias.</a:t>
            </a:r>
          </a:p>
          <a:p>
            <a:pPr algn="ctr">
              <a:lnSpc>
                <a:spcPts val="4200"/>
              </a:lnSpc>
            </a:pPr>
            <a:endParaRPr lang="en-US" sz="30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marL="647700" lvl="1" indent="-323850" algn="ctr">
              <a:lnSpc>
                <a:spcPts val="4200"/>
              </a:lnSpc>
              <a:buFont typeface="Arial"/>
              <a:buChar char="•"/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Visuales: Iconos de llanta, alarma y gráfico.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1965414"/>
            <a:chOff x="0" y="0"/>
            <a:chExt cx="4405260" cy="517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517640"/>
            </a:xfrm>
            <a:custGeom>
              <a:avLst/>
              <a:gdLst/>
              <a:ahLst/>
              <a:cxnLst/>
              <a:rect l="l" t="t" r="r" b="b"/>
              <a:pathLst>
                <a:path w="4405260" h="51764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104775"/>
              <a:ext cx="4405260" cy="6224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8260"/>
                </a:lnSpc>
              </a:pPr>
              <a:r>
                <a:rPr lang="en-US" sz="5900" b="1">
                  <a:solidFill>
                    <a:srgbClr val="FFFFFF"/>
                  </a:solidFill>
                  <a:latin typeface="Body Grotesque Bold"/>
                  <a:ea typeface="Body Grotesque Bold"/>
                  <a:cs typeface="Body Grotesque Bold"/>
                  <a:sym typeface="Body Grotesque Bold"/>
                </a:rPr>
                <a:t>CARACTERÍSTICAS CLAVE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92373" y="3500668"/>
            <a:ext cx="3744516" cy="2910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000000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 </a:t>
            </a: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INVENTARIO DIGITAL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Registro completo de: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Marcas y modelos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Medidas exactas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Stock disponible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Actualización automática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362366" y="3291118"/>
            <a:ext cx="6281738" cy="33299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 </a:t>
            </a: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BÚSQUEDA GUIADA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Asistente inteligente: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Sin necesidad de conocer medidas técnicas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Recomendaciones basadas en: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Tipo de vehículo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Uso principal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Presupuesto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586482" y="6582958"/>
            <a:ext cx="5054798" cy="2491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>
                <a:solidFill>
                  <a:srgbClr val="000000"/>
                </a:solidFill>
                <a:latin typeface="Body Grotesque"/>
                <a:ea typeface="Body Grotesque"/>
                <a:cs typeface="Body Grotesque"/>
                <a:sym typeface="Body Grotesque"/>
              </a:rPr>
              <a:t> </a:t>
            </a: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SIMULACIÓN EN TIEMPO REAL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Visualización instantánea de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Cambios en disponibilidad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Combinaciones posibles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Efecto en garantías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Integración con sistema de ventas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113881" y="3179402"/>
            <a:ext cx="5625108" cy="2491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FILTROS INTELIGENTES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Búsqueda por: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Marca del vehículo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Tipo de conducción (ciudad/carretera)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Rango de precios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Prioridad (duración/rendimiento)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034753" y="6582958"/>
            <a:ext cx="4655225" cy="2491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CARRITO DE COMPRAS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Selección múltiple de productos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Cálculo automático de: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Total a pagar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Promociones aplicables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Reserva temporal de stock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2531427"/>
            <a:chOff x="0" y="0"/>
            <a:chExt cx="4405260" cy="66671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666713"/>
            </a:xfrm>
            <a:custGeom>
              <a:avLst/>
              <a:gdLst/>
              <a:ahLst/>
              <a:cxnLst/>
              <a:rect l="l" t="t" r="r" b="b"/>
              <a:pathLst>
                <a:path w="4405260" h="666713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620427"/>
                  </a:lnTo>
                  <a:cubicBezTo>
                    <a:pt x="4405260" y="645990"/>
                    <a:pt x="4384537" y="666713"/>
                    <a:pt x="4358974" y="666713"/>
                  </a:cubicBezTo>
                  <a:lnTo>
                    <a:pt x="46286" y="666713"/>
                  </a:lnTo>
                  <a:cubicBezTo>
                    <a:pt x="20723" y="666713"/>
                    <a:pt x="0" y="645990"/>
                    <a:pt x="0" y="620427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28625"/>
              <a:ext cx="4405260" cy="23808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19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457200" y="576150"/>
            <a:ext cx="16763166" cy="13684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b="1" dirty="0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OPORTUNIDADES DE INNOVACIÓN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448977" y="3700258"/>
            <a:ext cx="6171486" cy="207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 AUTOMATIZACIÓN DE PROCESOS</a:t>
            </a:r>
          </a:p>
          <a:p>
            <a:pPr algn="ctr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Pagos digitales integrados</a:t>
            </a:r>
          </a:p>
          <a:p>
            <a:pPr algn="ctr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Facturación electrónica automática</a:t>
            </a:r>
          </a:p>
          <a:p>
            <a:pPr algn="ctr">
              <a:lnSpc>
                <a:spcPts val="3359"/>
              </a:lnSpc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Actualización de inventario en tiempo real</a:t>
            </a:r>
          </a:p>
          <a:p>
            <a:pPr algn="ctr">
              <a:lnSpc>
                <a:spcPts val="3359"/>
              </a:lnSpc>
            </a:pPr>
            <a:endParaRPr lang="en-US" sz="24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0610668" y="3700258"/>
            <a:ext cx="5923836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HERRAMIENTAS PARA CLIENTES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Sistema de autodiagnóstico por vehículo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Historial digital de compras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Notificaciones personalizadas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794609" y="6953998"/>
            <a:ext cx="5555954" cy="207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OPTIMIZACIÓN OPERATIVA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Alertas inteligentes de stock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Reportes de rendimiento por producto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Integración con proveedores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187998" y="6953998"/>
            <a:ext cx="4693444" cy="1653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MOVILIDAD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Acceso remoto al inventario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App para gestión básica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Sincronización multi-dispositivo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2824589"/>
            <a:chOff x="0" y="0"/>
            <a:chExt cx="4405260" cy="74392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743925"/>
            </a:xfrm>
            <a:custGeom>
              <a:avLst/>
              <a:gdLst/>
              <a:ahLst/>
              <a:cxnLst/>
              <a:rect l="l" t="t" r="r" b="b"/>
              <a:pathLst>
                <a:path w="4405260" h="743925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697639"/>
                  </a:lnTo>
                  <a:cubicBezTo>
                    <a:pt x="4405260" y="723202"/>
                    <a:pt x="4384537" y="743925"/>
                    <a:pt x="4358974" y="743925"/>
                  </a:cubicBezTo>
                  <a:lnTo>
                    <a:pt x="46286" y="743925"/>
                  </a:lnTo>
                  <a:cubicBezTo>
                    <a:pt x="20723" y="743925"/>
                    <a:pt x="0" y="723202"/>
                    <a:pt x="0" y="697639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05260" cy="782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graphicFrame>
        <p:nvGraphicFramePr>
          <p:cNvPr id="6" name="Table 6"/>
          <p:cNvGraphicFramePr>
            <a:graphicFrameLocks noGrp="1"/>
          </p:cNvGraphicFramePr>
          <p:nvPr/>
        </p:nvGraphicFramePr>
        <p:xfrm>
          <a:off x="4108620" y="5469591"/>
          <a:ext cx="10070759" cy="4114800"/>
        </p:xfrm>
        <a:graphic>
          <a:graphicData uri="http://schemas.openxmlformats.org/drawingml/2006/table">
            <a:tbl>
              <a:tblPr/>
              <a:tblGrid>
                <a:gridCol w="16019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423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5264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ETAPA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ACCIONES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RESULTADO ESPERADO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1-3 meses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Automatización básica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Reducción de 30% en tiempo operativo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3-6 meses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Herramientas cliente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Aumento de 20% en ventas recurrentes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8700"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6-12 meses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Optimización completa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1">
                          <a:solidFill>
                            <a:srgbClr val="FFFFFF"/>
                          </a:solidFill>
                          <a:latin typeface="Body Grotesque Bold"/>
                          <a:ea typeface="Body Grotesque Bold"/>
                          <a:cs typeface="Body Grotesque Bold"/>
                          <a:sym typeface="Body Grotesque Bold"/>
                        </a:rPr>
                        <a:t>Disminución de 40% en errores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7"/>
          <p:cNvSpPr txBox="1"/>
          <p:nvPr/>
        </p:nvSpPr>
        <p:spPr>
          <a:xfrm>
            <a:off x="2057400" y="1723987"/>
            <a:ext cx="16230600" cy="9994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PLAN DE IMPLEMENTACIÓN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3492877" y="4654251"/>
            <a:ext cx="11302246" cy="815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4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ETAPA ACCIONES RESULTADO ESPERADO</a:t>
            </a:r>
          </a:p>
          <a:p>
            <a:pPr algn="ctr">
              <a:lnSpc>
                <a:spcPts val="3359"/>
              </a:lnSpc>
              <a:spcBef>
                <a:spcPct val="0"/>
              </a:spcBef>
            </a:pPr>
            <a:endParaRPr lang="en-US" sz="2400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1965414"/>
            <a:chOff x="0" y="0"/>
            <a:chExt cx="4405260" cy="517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517640"/>
            </a:xfrm>
            <a:custGeom>
              <a:avLst/>
              <a:gdLst/>
              <a:ahLst/>
              <a:cxnLst/>
              <a:rect l="l" t="t" r="r" b="b"/>
              <a:pathLst>
                <a:path w="4405260" h="51764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212188" y="1362075"/>
            <a:ext cx="16600526" cy="18853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BENEFICIOS CLAVE</a:t>
            </a:r>
          </a:p>
          <a:p>
            <a:pPr algn="l">
              <a:lnSpc>
                <a:spcPts val="7039"/>
              </a:lnSpc>
            </a:pPr>
            <a:endParaRPr lang="en-US" sz="87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04795" y="3787265"/>
            <a:ext cx="16478410" cy="364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Reducción de costos operativos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endParaRPr lang="en-US" sz="29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Mayor precisión en inventarios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endParaRPr lang="en-US" sz="29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Mejor experiencia del cliente</a:t>
            </a:r>
          </a:p>
          <a:p>
            <a:pPr algn="ctr">
              <a:lnSpc>
                <a:spcPts val="4199"/>
              </a:lnSpc>
              <a:spcBef>
                <a:spcPct val="0"/>
              </a:spcBef>
            </a:pPr>
            <a:endParaRPr lang="en-US" sz="2999" b="1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Datos para toma de decisiones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E94B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</a:blip>
            <a:stretch>
              <a:fillRect t="-9222" b="-9222"/>
            </a:stretch>
          </a:blipFill>
        </p:spPr>
        <p:txBody>
          <a:bodyPr/>
          <a:lstStyle/>
          <a:p>
            <a:endParaRPr lang="es-MX"/>
          </a:p>
        </p:txBody>
      </p:sp>
      <p:grpSp>
        <p:nvGrpSpPr>
          <p:cNvPr id="3" name="Group 3"/>
          <p:cNvGrpSpPr/>
          <p:nvPr/>
        </p:nvGrpSpPr>
        <p:grpSpPr>
          <a:xfrm>
            <a:off x="780890" y="644750"/>
            <a:ext cx="16726220" cy="1965414"/>
            <a:chOff x="0" y="0"/>
            <a:chExt cx="4405260" cy="517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5260" cy="517640"/>
            </a:xfrm>
            <a:custGeom>
              <a:avLst/>
              <a:gdLst/>
              <a:ahLst/>
              <a:cxnLst/>
              <a:rect l="l" t="t" r="r" b="b"/>
              <a:pathLst>
                <a:path w="4405260" h="517640">
                  <a:moveTo>
                    <a:pt x="46286" y="0"/>
                  </a:moveTo>
                  <a:lnTo>
                    <a:pt x="4358974" y="0"/>
                  </a:lnTo>
                  <a:cubicBezTo>
                    <a:pt x="4384537" y="0"/>
                    <a:pt x="4405260" y="20723"/>
                    <a:pt x="4405260" y="46286"/>
                  </a:cubicBezTo>
                  <a:lnTo>
                    <a:pt x="4405260" y="471354"/>
                  </a:lnTo>
                  <a:cubicBezTo>
                    <a:pt x="4405260" y="496917"/>
                    <a:pt x="4384537" y="517640"/>
                    <a:pt x="4358974" y="517640"/>
                  </a:cubicBezTo>
                  <a:lnTo>
                    <a:pt x="46286" y="517640"/>
                  </a:lnTo>
                  <a:cubicBezTo>
                    <a:pt x="20723" y="517640"/>
                    <a:pt x="0" y="496917"/>
                    <a:pt x="0" y="471354"/>
                  </a:cubicBezTo>
                  <a:lnTo>
                    <a:pt x="0" y="46286"/>
                  </a:lnTo>
                  <a:cubicBezTo>
                    <a:pt x="0" y="20723"/>
                    <a:pt x="20723" y="0"/>
                    <a:pt x="4628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FFFFF"/>
              </a:solidFill>
              <a:prstDash val="solid"/>
              <a:round/>
            </a:ln>
          </p:spPr>
          <p:txBody>
            <a:bodyPr/>
            <a:lstStyle/>
            <a:p>
              <a:endParaRPr lang="es-MX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05260" cy="55574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5381824" y="1362075"/>
            <a:ext cx="16600526" cy="10117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39"/>
              </a:lnSpc>
            </a:pPr>
            <a:r>
              <a:rPr lang="en-US" sz="8799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CONCLUSION</a:t>
            </a:r>
            <a:endParaRPr lang="en-US" sz="8799" b="1" dirty="0">
              <a:solidFill>
                <a:srgbClr val="FFFFFF"/>
              </a:solidFill>
              <a:latin typeface="Body Grotesque Bold"/>
              <a:ea typeface="Body Grotesque Bold"/>
              <a:cs typeface="Body Grotesque Bold"/>
              <a:sym typeface="Body Grotesque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302127" y="4688388"/>
            <a:ext cx="15683746" cy="2124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Este sistema de inventario inteligente está diseñado para: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Optimizar tus operaciones con control preciso de stock y automatización de procesos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Impulsar tus ventas mediante herramientas de análisis y seguimiento en tiempo real</a:t>
            </a:r>
          </a:p>
          <a:p>
            <a:pPr algn="ctr">
              <a:lnSpc>
                <a:spcPts val="4200"/>
              </a:lnSpc>
              <a:spcBef>
                <a:spcPct val="0"/>
              </a:spcBef>
            </a:pPr>
            <a:r>
              <a:rPr lang="en-US" sz="3000" b="1">
                <a:solidFill>
                  <a:srgbClr val="FFFFFF"/>
                </a:solidFill>
                <a:latin typeface="Body Grotesque Bold"/>
                <a:ea typeface="Body Grotesque Bold"/>
                <a:cs typeface="Body Grotesque Bold"/>
                <a:sym typeface="Body Grotesque Bold"/>
              </a:rPr>
              <a:t>Mejorar la experiencia de tus clientes con búsquedas intuitivas y servicio eficiente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Microsoft Office PowerPoint</Application>
  <PresentationFormat>Personalizado</PresentationFormat>
  <Paragraphs>99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Body Grotesque Bold</vt:lpstr>
      <vt:lpstr>Body Grotesque</vt:lpstr>
      <vt:lpstr>Arial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Modern Gradient Corporate Project Proposal Presentation</dc:title>
  <cp:lastModifiedBy>Milca Sanchez</cp:lastModifiedBy>
  <cp:revision>1</cp:revision>
  <dcterms:created xsi:type="dcterms:W3CDTF">2006-08-16T00:00:00Z</dcterms:created>
  <dcterms:modified xsi:type="dcterms:W3CDTF">2025-07-06T03:50:30Z</dcterms:modified>
  <dc:identifier>DAGqq1RLdrs</dc:identifier>
</cp:coreProperties>
</file>

<file path=docProps/thumbnail.jpeg>
</file>